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37" r:id="rId40"/>
    <p:sldId id="319" r:id="rId41"/>
    <p:sldId id="338" r:id="rId42"/>
    <p:sldId id="321" r:id="rId43"/>
    <p:sldId id="322" r:id="rId44"/>
    <p:sldId id="339" r:id="rId45"/>
    <p:sldId id="324" r:id="rId46"/>
    <p:sldId id="340" r:id="rId47"/>
    <p:sldId id="288" r:id="rId48"/>
    <p:sldId id="289" r:id="rId49"/>
    <p:sldId id="320" r:id="rId50"/>
    <p:sldId id="274"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15"/>
    <p:restoredTop sz="85169"/>
  </p:normalViewPr>
  <p:slideViewPr>
    <p:cSldViewPr snapToGrid="0" snapToObjects="1">
      <p:cViewPr varScale="1">
        <p:scale>
          <a:sx n="85" d="100"/>
          <a:sy n="85" d="100"/>
        </p:scale>
        <p:origin x="782"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jpeg>
</file>

<file path=ppt/media/image42.png>
</file>

<file path=ppt/media/image43.png>
</file>

<file path=ppt/media/image44.png>
</file>

<file path=ppt/media/image45.png>
</file>

<file path=ppt/media/image46.jpeg>
</file>

<file path=ppt/media/image47.png>
</file>

<file path=ppt/media/image48.png>
</file>

<file path=ppt/media/image49.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mnik14/Applied-Data-Science-Capstone-SpaceX/blob/main/SpaceX_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mnik14/Applied-Data-Science-Capstone-SpaceX/blob/main/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mnik14/Applied-Data-Science-Capstone-SpaceX/blob/main/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mnik14/Applied-Data-Science-Capstone-SpaceX/blob/main/SpaceX_app.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mnik14/Applied-Data-Science-Capstone-SpaceX/blob/main/SpaceX_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png"/><Relationship Id="rId1" Type="http://schemas.openxmlformats.org/officeDocument/2006/relationships/slideLayout" Target="../slideLayouts/slideLayout1.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3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Dmnik14/Applied-Data-Science-Capstone-SpaceX/blob/main/SpaceX_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mnik14/Applied-Data-Science-Capstone-SpaceX/blob/main/SpaceX_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Nikolaos Doumouras</a:t>
            </a:r>
          </a:p>
          <a:p>
            <a:r>
              <a:rPr lang="en-US">
                <a:solidFill>
                  <a:schemeClr val="bg2"/>
                </a:solidFill>
                <a:latin typeface="Abadi" panose="020B0604020104020204" pitchFamily="34" charset="0"/>
                <a:ea typeface="SF Pro" pitchFamily="2" charset="0"/>
                <a:cs typeface="SF Pro" pitchFamily="2" charset="0"/>
              </a:rPr>
              <a:t>19</a:t>
            </a:r>
            <a:r>
              <a:rPr lang="en-US" baseline="30000">
                <a:solidFill>
                  <a:schemeClr val="bg2"/>
                </a:solidFill>
                <a:latin typeface="Abadi" panose="020B0604020104020204" pitchFamily="34" charset="0"/>
                <a:ea typeface="SF Pro" pitchFamily="2" charset="0"/>
                <a:cs typeface="SF Pro" pitchFamily="2" charset="0"/>
              </a:rPr>
              <a:t>nd</a:t>
            </a:r>
            <a:r>
              <a:rPr lang="en-US">
                <a:solidFill>
                  <a:schemeClr val="bg2"/>
                </a:solidFill>
                <a:latin typeface="Abadi" panose="020B0604020104020204" pitchFamily="34" charset="0"/>
                <a:ea typeface="SF Pro" pitchFamily="2" charset="0"/>
                <a:cs typeface="SF Pro" pitchFamily="2" charset="0"/>
              </a:rPr>
              <a:t> </a:t>
            </a:r>
            <a:r>
              <a:rPr lang="en-US" dirty="0">
                <a:solidFill>
                  <a:schemeClr val="bg2"/>
                </a:solidFill>
                <a:latin typeface="Abadi" panose="020B0604020104020204" pitchFamily="34" charset="0"/>
                <a:ea typeface="SF Pro" pitchFamily="2" charset="0"/>
                <a:cs typeface="SF Pro" pitchFamily="2" charset="0"/>
              </a:rPr>
              <a:t>December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r>
              <a:rPr lang="el-GR" sz="2200" dirty="0">
                <a:solidFill>
                  <a:schemeClr val="accent3">
                    <a:lumMod val="25000"/>
                  </a:schemeClr>
                </a:solidFill>
                <a:latin typeface="Abadi" panose="020B0604020104020204" pitchFamily="34" charset="0"/>
              </a:rPr>
              <a:t> </a:t>
            </a:r>
            <a:endParaRPr lang="en-US" sz="2200" dirty="0">
              <a:solidFill>
                <a:srgbClr val="FF0000"/>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https://github.com/Dmnik14/Applied-Data-Science-Capstone-SpaceX/blob/main/Data%20Wrangling_EDA.ipynb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https://github.com/Dmnik14/Applied-Data-Science-Capstone-SpaceX/blob/main/EDA%20with%20Data%20Visualization.ipynb</a:t>
            </a:r>
            <a:endParaRPr lang="en-US" dirty="0"/>
          </a:p>
        </p:txBody>
      </p:sp>
      <p:pic>
        <p:nvPicPr>
          <p:cNvPr id="1026" name="Picture 2">
            <a:extLst>
              <a:ext uri="{FF2B5EF4-FFF2-40B4-BE49-F238E27FC236}">
                <a16:creationId xmlns:a16="http://schemas.microsoft.com/office/drawing/2014/main" id="{274B6BE4-CFE6-7EAA-1993-F4D9439391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6387" y="3540779"/>
            <a:ext cx="4987333" cy="315291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21D9C168-B85C-4719-4FF6-FD975D1D52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32377" y="1304544"/>
            <a:ext cx="4786635" cy="3041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https://github.com/Dmnik14/Applied-Data-Science-Capstone-SpaceX/blob/main/EDA%20with%20SQL.ipynb</a:t>
            </a: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https://github.com/Dmnik14/Applied-Data-Science-Capstone-SpaceX/blob/main/SpaceX_app.ipynb</a:t>
            </a:r>
            <a:endParaRPr lang="en-US" sz="2200" dirty="0">
              <a:solidFill>
                <a:srgbClr val="1C7DDB"/>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https://github.com/Dmnik14/Applied-Data-Science-Capstone-SpaceX/blob/main/SpaceX_Machine%20Learning%20Prediction.ipynb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050" name="Picture 2">
            <a:extLst>
              <a:ext uri="{FF2B5EF4-FFF2-40B4-BE49-F238E27FC236}">
                <a16:creationId xmlns:a16="http://schemas.microsoft.com/office/drawing/2014/main" id="{F82BC75B-9205-4511-6EF4-AC76B183F4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750" y="2909936"/>
            <a:ext cx="10858500"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2"/>
          <a:stretch>
            <a:fillRect/>
          </a:stretch>
        </p:blipFill>
        <p:spPr>
          <a:xfrm>
            <a:off x="4679949" y="1071405"/>
            <a:ext cx="6877050" cy="1971675"/>
          </a:xfrm>
          <a:prstGeom prst="rect">
            <a:avLst/>
          </a:prstGeom>
        </p:spPr>
      </p:pic>
      <p:pic>
        <p:nvPicPr>
          <p:cNvPr id="3074" name="Picture 2">
            <a:extLst>
              <a:ext uri="{FF2B5EF4-FFF2-40B4-BE49-F238E27FC236}">
                <a16:creationId xmlns:a16="http://schemas.microsoft.com/office/drawing/2014/main" id="{A568C545-9B3F-EC6E-1621-55899FB78E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9948" y="2886635"/>
            <a:ext cx="7431369" cy="2403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pic>
        <p:nvPicPr>
          <p:cNvPr id="4098" name="Picture 2">
            <a:extLst>
              <a:ext uri="{FF2B5EF4-FFF2-40B4-BE49-F238E27FC236}">
                <a16:creationId xmlns:a16="http://schemas.microsoft.com/office/drawing/2014/main" id="{C66EC43B-70B0-2D0A-A45D-361063B64B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4461" y="1596231"/>
            <a:ext cx="7100190" cy="4488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5122" name="Picture 2">
            <a:extLst>
              <a:ext uri="{FF2B5EF4-FFF2-40B4-BE49-F238E27FC236}">
                <a16:creationId xmlns:a16="http://schemas.microsoft.com/office/drawing/2014/main" id="{CFB56C7E-07BE-7675-AF92-C752C3773D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6390" y="3269046"/>
            <a:ext cx="6704646" cy="3050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146" name="Picture 2">
            <a:extLst>
              <a:ext uri="{FF2B5EF4-FFF2-40B4-BE49-F238E27FC236}">
                <a16:creationId xmlns:a16="http://schemas.microsoft.com/office/drawing/2014/main" id="{945282B4-5638-07D5-B301-167C048FE9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440" y="2925016"/>
            <a:ext cx="10877550"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7170" name="Picture 2">
            <a:extLst>
              <a:ext uri="{FF2B5EF4-FFF2-40B4-BE49-F238E27FC236}">
                <a16:creationId xmlns:a16="http://schemas.microsoft.com/office/drawing/2014/main" id="{3BE635B1-CDF7-5D8C-CD82-219F4A1E35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1134" y="1779204"/>
            <a:ext cx="6538156" cy="4154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pic>
        <p:nvPicPr>
          <p:cNvPr id="11" name="Εικόνα 10">
            <a:extLst>
              <a:ext uri="{FF2B5EF4-FFF2-40B4-BE49-F238E27FC236}">
                <a16:creationId xmlns:a16="http://schemas.microsoft.com/office/drawing/2014/main" id="{FDD7BA00-B9E1-1006-5EB1-F3CDC3402C4C}"/>
              </a:ext>
            </a:extLst>
          </p:cNvPr>
          <p:cNvPicPr>
            <a:picLocks noChangeAspect="1"/>
          </p:cNvPicPr>
          <p:nvPr/>
        </p:nvPicPr>
        <p:blipFill>
          <a:blip r:embed="rId2"/>
          <a:stretch>
            <a:fillRect/>
          </a:stretch>
        </p:blipFill>
        <p:spPr>
          <a:xfrm>
            <a:off x="5504376" y="1670241"/>
            <a:ext cx="5298454" cy="2931256"/>
          </a:xfrm>
          <a:prstGeom prst="rect">
            <a:avLst/>
          </a:prstGeom>
        </p:spPr>
      </p:pic>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7" name="Εικόνα 6">
            <a:extLst>
              <a:ext uri="{FF2B5EF4-FFF2-40B4-BE49-F238E27FC236}">
                <a16:creationId xmlns:a16="http://schemas.microsoft.com/office/drawing/2014/main" id="{A9F700ED-6456-A358-86C3-49D75DA321E3}"/>
              </a:ext>
            </a:extLst>
          </p:cNvPr>
          <p:cNvPicPr>
            <a:picLocks noChangeAspect="1"/>
          </p:cNvPicPr>
          <p:nvPr/>
        </p:nvPicPr>
        <p:blipFill>
          <a:blip r:embed="rId3"/>
          <a:stretch>
            <a:fillRect/>
          </a:stretch>
        </p:blipFill>
        <p:spPr>
          <a:xfrm>
            <a:off x="867889" y="1748676"/>
            <a:ext cx="9244299" cy="295675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Εικόνα 6">
            <a:extLst>
              <a:ext uri="{FF2B5EF4-FFF2-40B4-BE49-F238E27FC236}">
                <a16:creationId xmlns:a16="http://schemas.microsoft.com/office/drawing/2014/main" id="{F5721447-A0B5-22F0-9BA9-D3B32E9CBFA1}"/>
              </a:ext>
            </a:extLst>
          </p:cNvPr>
          <p:cNvPicPr>
            <a:picLocks noChangeAspect="1"/>
          </p:cNvPicPr>
          <p:nvPr/>
        </p:nvPicPr>
        <p:blipFill>
          <a:blip r:embed="rId3"/>
          <a:stretch>
            <a:fillRect/>
          </a:stretch>
        </p:blipFill>
        <p:spPr>
          <a:xfrm>
            <a:off x="975908" y="2957158"/>
            <a:ext cx="10358584" cy="221547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pic>
        <p:nvPicPr>
          <p:cNvPr id="9" name="Εικόνα 8">
            <a:extLst>
              <a:ext uri="{FF2B5EF4-FFF2-40B4-BE49-F238E27FC236}">
                <a16:creationId xmlns:a16="http://schemas.microsoft.com/office/drawing/2014/main" id="{D2FCB06D-48C6-3FF9-3E2F-6D2A70F4A2BF}"/>
              </a:ext>
            </a:extLst>
          </p:cNvPr>
          <p:cNvPicPr>
            <a:picLocks noChangeAspect="1"/>
          </p:cNvPicPr>
          <p:nvPr/>
        </p:nvPicPr>
        <p:blipFill>
          <a:blip r:embed="rId2"/>
          <a:stretch>
            <a:fillRect/>
          </a:stretch>
        </p:blipFill>
        <p:spPr>
          <a:xfrm>
            <a:off x="5543345" y="2030640"/>
            <a:ext cx="5893404" cy="257184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8" y="1782981"/>
            <a:ext cx="6549811"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pic>
        <p:nvPicPr>
          <p:cNvPr id="7" name="Εικόνα 6">
            <a:extLst>
              <a:ext uri="{FF2B5EF4-FFF2-40B4-BE49-F238E27FC236}">
                <a16:creationId xmlns:a16="http://schemas.microsoft.com/office/drawing/2014/main" id="{B724ED2E-D836-CD49-2FC8-9D8AA7360667}"/>
              </a:ext>
            </a:extLst>
          </p:cNvPr>
          <p:cNvPicPr>
            <a:picLocks noChangeAspect="1"/>
          </p:cNvPicPr>
          <p:nvPr/>
        </p:nvPicPr>
        <p:blipFill>
          <a:blip r:embed="rId2"/>
          <a:stretch>
            <a:fillRect/>
          </a:stretch>
        </p:blipFill>
        <p:spPr>
          <a:xfrm>
            <a:off x="658233" y="2707255"/>
            <a:ext cx="8104793" cy="199661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24021" y="1588879"/>
            <a:ext cx="963249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Εικόνα 8">
            <a:extLst>
              <a:ext uri="{FF2B5EF4-FFF2-40B4-BE49-F238E27FC236}">
                <a16:creationId xmlns:a16="http://schemas.microsoft.com/office/drawing/2014/main" id="{A0E21364-F919-57D9-4D94-1C3612126630}"/>
              </a:ext>
            </a:extLst>
          </p:cNvPr>
          <p:cNvPicPr>
            <a:picLocks noChangeAspect="1"/>
          </p:cNvPicPr>
          <p:nvPr/>
        </p:nvPicPr>
        <p:blipFill>
          <a:blip r:embed="rId2"/>
          <a:stretch>
            <a:fillRect/>
          </a:stretch>
        </p:blipFill>
        <p:spPr>
          <a:xfrm>
            <a:off x="643467" y="2908172"/>
            <a:ext cx="8454813" cy="338785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Εικόνα 5">
            <a:extLst>
              <a:ext uri="{FF2B5EF4-FFF2-40B4-BE49-F238E27FC236}">
                <a16:creationId xmlns:a16="http://schemas.microsoft.com/office/drawing/2014/main" id="{CB269E0E-AA89-B8BD-FADF-B4486E46FD62}"/>
              </a:ext>
            </a:extLst>
          </p:cNvPr>
          <p:cNvPicPr>
            <a:picLocks noChangeAspect="1"/>
          </p:cNvPicPr>
          <p:nvPr/>
        </p:nvPicPr>
        <p:blipFill>
          <a:blip r:embed="rId2"/>
          <a:stretch>
            <a:fillRect/>
          </a:stretch>
        </p:blipFill>
        <p:spPr>
          <a:xfrm>
            <a:off x="486355" y="1607706"/>
            <a:ext cx="6580574" cy="4020435"/>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pic>
        <p:nvPicPr>
          <p:cNvPr id="7" name="Εικόνα 6">
            <a:extLst>
              <a:ext uri="{FF2B5EF4-FFF2-40B4-BE49-F238E27FC236}">
                <a16:creationId xmlns:a16="http://schemas.microsoft.com/office/drawing/2014/main" id="{5B29BA75-861B-205D-B627-EF246E3B75F8}"/>
              </a:ext>
            </a:extLst>
          </p:cNvPr>
          <p:cNvPicPr>
            <a:picLocks noChangeAspect="1"/>
          </p:cNvPicPr>
          <p:nvPr/>
        </p:nvPicPr>
        <p:blipFill>
          <a:blip r:embed="rId2"/>
          <a:stretch>
            <a:fillRect/>
          </a:stretch>
        </p:blipFill>
        <p:spPr>
          <a:xfrm>
            <a:off x="5166371" y="1386663"/>
            <a:ext cx="6515665" cy="408467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7" name="Εικόνα 6">
            <a:extLst>
              <a:ext uri="{FF2B5EF4-FFF2-40B4-BE49-F238E27FC236}">
                <a16:creationId xmlns:a16="http://schemas.microsoft.com/office/drawing/2014/main" id="{C29CA842-8571-EB5D-F519-BFC9322EE06C}"/>
              </a:ext>
            </a:extLst>
          </p:cNvPr>
          <p:cNvPicPr>
            <a:picLocks noChangeAspect="1"/>
          </p:cNvPicPr>
          <p:nvPr/>
        </p:nvPicPr>
        <p:blipFill>
          <a:blip r:embed="rId3"/>
          <a:stretch>
            <a:fillRect/>
          </a:stretch>
        </p:blipFill>
        <p:spPr>
          <a:xfrm>
            <a:off x="986487" y="3091619"/>
            <a:ext cx="6988146" cy="293395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Εικόνα 2">
            <a:extLst>
              <a:ext uri="{FF2B5EF4-FFF2-40B4-BE49-F238E27FC236}">
                <a16:creationId xmlns:a16="http://schemas.microsoft.com/office/drawing/2014/main" id="{777292A8-1C9B-D50F-0D13-1677E44DB268}"/>
              </a:ext>
            </a:extLst>
          </p:cNvPr>
          <p:cNvPicPr>
            <a:picLocks noChangeAspect="1"/>
          </p:cNvPicPr>
          <p:nvPr/>
        </p:nvPicPr>
        <p:blipFill>
          <a:blip r:embed="rId2"/>
          <a:stretch>
            <a:fillRect/>
          </a:stretch>
        </p:blipFill>
        <p:spPr>
          <a:xfrm>
            <a:off x="479699" y="1670241"/>
            <a:ext cx="7064352" cy="4054191"/>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pic>
        <p:nvPicPr>
          <p:cNvPr id="5" name="Εικόνα 4">
            <a:extLst>
              <a:ext uri="{FF2B5EF4-FFF2-40B4-BE49-F238E27FC236}">
                <a16:creationId xmlns:a16="http://schemas.microsoft.com/office/drawing/2014/main" id="{3CF25FF1-DB0E-6CE8-7DDB-75B305EBFBCE}"/>
              </a:ext>
            </a:extLst>
          </p:cNvPr>
          <p:cNvPicPr>
            <a:picLocks noChangeAspect="1"/>
          </p:cNvPicPr>
          <p:nvPr/>
        </p:nvPicPr>
        <p:blipFill>
          <a:blip r:embed="rId3"/>
          <a:stretch>
            <a:fillRect/>
          </a:stretch>
        </p:blipFill>
        <p:spPr>
          <a:xfrm>
            <a:off x="1428345" y="1443319"/>
            <a:ext cx="7376986" cy="4168588"/>
          </a:xfrm>
          <a:prstGeom prst="rect">
            <a:avLst/>
          </a:prstGeom>
        </p:spPr>
      </p:pic>
      <p:sp>
        <p:nvSpPr>
          <p:cNvPr id="7" name="Content Placeholder 4">
            <a:extLst>
              <a:ext uri="{FF2B5EF4-FFF2-40B4-BE49-F238E27FC236}">
                <a16:creationId xmlns:a16="http://schemas.microsoft.com/office/drawing/2014/main" id="{8F3F134A-FC5E-C301-BA8E-936F1BD9A3FA}"/>
              </a:ext>
            </a:extLst>
          </p:cNvPr>
          <p:cNvSpPr txBox="1">
            <a:spLocks/>
          </p:cNvSpPr>
          <p:nvPr/>
        </p:nvSpPr>
        <p:spPr>
          <a:xfrm>
            <a:off x="8805331" y="1782980"/>
            <a:ext cx="2743200" cy="24035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Abadi" panose="020B0604020104020204" pitchFamily="34" charset="0"/>
              </a:rPr>
              <a:t>The Launch sites of </a:t>
            </a:r>
            <a:r>
              <a:rPr lang="en-US" sz="2000" dirty="0" err="1">
                <a:latin typeface="Abadi" panose="020B0604020104020204" pitchFamily="34" charset="0"/>
              </a:rPr>
              <a:t>Spaxe</a:t>
            </a:r>
            <a:r>
              <a:rPr lang="en-US" sz="2000" dirty="0">
                <a:latin typeface="Abadi" panose="020B0604020104020204" pitchFamily="34" charset="0"/>
              </a:rPr>
              <a:t> X are located on the west and east coasts of USA, California and Florida, respectively.</a:t>
            </a:r>
          </a:p>
          <a:p>
            <a:pPr>
              <a:spcBef>
                <a:spcPts val="1400"/>
              </a:spcBef>
            </a:pPr>
            <a:endParaRPr lang="en-US" sz="2000" dirty="0"/>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16" name="Εικόνα 15">
            <a:extLst>
              <a:ext uri="{FF2B5EF4-FFF2-40B4-BE49-F238E27FC236}">
                <a16:creationId xmlns:a16="http://schemas.microsoft.com/office/drawing/2014/main" id="{810229C6-99A0-6981-9228-722ED25268ED}"/>
              </a:ext>
            </a:extLst>
          </p:cNvPr>
          <p:cNvPicPr>
            <a:picLocks noChangeAspect="1"/>
          </p:cNvPicPr>
          <p:nvPr/>
        </p:nvPicPr>
        <p:blipFill>
          <a:blip r:embed="rId2"/>
          <a:stretch>
            <a:fillRect/>
          </a:stretch>
        </p:blipFill>
        <p:spPr>
          <a:xfrm>
            <a:off x="6378939" y="1541957"/>
            <a:ext cx="2928177" cy="1950539"/>
          </a:xfrm>
          <a:prstGeom prst="rect">
            <a:avLst/>
          </a:prstGeom>
        </p:spPr>
      </p:pic>
      <p:pic>
        <p:nvPicPr>
          <p:cNvPr id="18" name="Εικόνα 17">
            <a:extLst>
              <a:ext uri="{FF2B5EF4-FFF2-40B4-BE49-F238E27FC236}">
                <a16:creationId xmlns:a16="http://schemas.microsoft.com/office/drawing/2014/main" id="{4EED5105-CA8C-5027-AC43-D9B5AFAAD312}"/>
              </a:ext>
            </a:extLst>
          </p:cNvPr>
          <p:cNvPicPr>
            <a:picLocks noChangeAspect="1"/>
          </p:cNvPicPr>
          <p:nvPr/>
        </p:nvPicPr>
        <p:blipFill>
          <a:blip r:embed="rId3"/>
          <a:stretch>
            <a:fillRect/>
          </a:stretch>
        </p:blipFill>
        <p:spPr>
          <a:xfrm>
            <a:off x="9727563" y="1163719"/>
            <a:ext cx="1981372" cy="1813717"/>
          </a:xfrm>
          <a:prstGeom prst="rect">
            <a:avLst/>
          </a:prstGeom>
        </p:spPr>
      </p:pic>
      <p:pic>
        <p:nvPicPr>
          <p:cNvPr id="20" name="Εικόνα 19">
            <a:extLst>
              <a:ext uri="{FF2B5EF4-FFF2-40B4-BE49-F238E27FC236}">
                <a16:creationId xmlns:a16="http://schemas.microsoft.com/office/drawing/2014/main" id="{B16DD4BF-D874-1118-3116-09C982DCB99F}"/>
              </a:ext>
            </a:extLst>
          </p:cNvPr>
          <p:cNvPicPr>
            <a:picLocks noChangeAspect="1"/>
          </p:cNvPicPr>
          <p:nvPr/>
        </p:nvPicPr>
        <p:blipFill>
          <a:blip r:embed="rId4"/>
          <a:stretch>
            <a:fillRect/>
          </a:stretch>
        </p:blipFill>
        <p:spPr>
          <a:xfrm>
            <a:off x="9727563" y="3377856"/>
            <a:ext cx="1981372" cy="1874682"/>
          </a:xfrm>
          <a:prstGeom prst="rect">
            <a:avLst/>
          </a:prstGeom>
        </p:spPr>
      </p:pic>
      <p:pic>
        <p:nvPicPr>
          <p:cNvPr id="28" name="Εικόνα 27">
            <a:extLst>
              <a:ext uri="{FF2B5EF4-FFF2-40B4-BE49-F238E27FC236}">
                <a16:creationId xmlns:a16="http://schemas.microsoft.com/office/drawing/2014/main" id="{8D7781AF-685F-7FB9-EADE-7DD5F0DE3BAD}"/>
              </a:ext>
            </a:extLst>
          </p:cNvPr>
          <p:cNvPicPr>
            <a:picLocks noChangeAspect="1"/>
          </p:cNvPicPr>
          <p:nvPr/>
        </p:nvPicPr>
        <p:blipFill>
          <a:blip r:embed="rId5"/>
          <a:stretch>
            <a:fillRect/>
          </a:stretch>
        </p:blipFill>
        <p:spPr>
          <a:xfrm>
            <a:off x="227928" y="1541957"/>
            <a:ext cx="2021783" cy="1786412"/>
          </a:xfrm>
          <a:prstGeom prst="rect">
            <a:avLst/>
          </a:prstGeom>
        </p:spPr>
      </p:pic>
      <p:pic>
        <p:nvPicPr>
          <p:cNvPr id="30" name="Εικόνα 29">
            <a:extLst>
              <a:ext uri="{FF2B5EF4-FFF2-40B4-BE49-F238E27FC236}">
                <a16:creationId xmlns:a16="http://schemas.microsoft.com/office/drawing/2014/main" id="{AE041C75-1F6D-8D5F-B8CE-84FBA18C8CCD}"/>
              </a:ext>
            </a:extLst>
          </p:cNvPr>
          <p:cNvPicPr>
            <a:picLocks noChangeAspect="1"/>
          </p:cNvPicPr>
          <p:nvPr/>
        </p:nvPicPr>
        <p:blipFill>
          <a:blip r:embed="rId6"/>
          <a:stretch>
            <a:fillRect/>
          </a:stretch>
        </p:blipFill>
        <p:spPr>
          <a:xfrm>
            <a:off x="2668841" y="1541957"/>
            <a:ext cx="3445051" cy="2071947"/>
          </a:xfrm>
          <a:prstGeom prst="rect">
            <a:avLst/>
          </a:prstGeom>
        </p:spPr>
      </p:pic>
      <p:cxnSp>
        <p:nvCxnSpPr>
          <p:cNvPr id="32" name="Ευθύγραμμο βέλος σύνδεσης 31">
            <a:extLst>
              <a:ext uri="{FF2B5EF4-FFF2-40B4-BE49-F238E27FC236}">
                <a16:creationId xmlns:a16="http://schemas.microsoft.com/office/drawing/2014/main" id="{952CF939-2E4B-69FC-0273-118A48F2D748}"/>
              </a:ext>
            </a:extLst>
          </p:cNvPr>
          <p:cNvCxnSpPr>
            <a:cxnSpLocks/>
          </p:cNvCxnSpPr>
          <p:nvPr/>
        </p:nvCxnSpPr>
        <p:spPr>
          <a:xfrm flipH="1">
            <a:off x="1748118" y="2435163"/>
            <a:ext cx="1864111" cy="820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Ευθύγραμμο βέλος σύνδεσης 33">
            <a:extLst>
              <a:ext uri="{FF2B5EF4-FFF2-40B4-BE49-F238E27FC236}">
                <a16:creationId xmlns:a16="http://schemas.microsoft.com/office/drawing/2014/main" id="{15041A18-7E3E-36E2-83A5-5E599E642F63}"/>
              </a:ext>
            </a:extLst>
          </p:cNvPr>
          <p:cNvCxnSpPr>
            <a:cxnSpLocks/>
          </p:cNvCxnSpPr>
          <p:nvPr/>
        </p:nvCxnSpPr>
        <p:spPr>
          <a:xfrm flipV="1">
            <a:off x="5240497" y="2577930"/>
            <a:ext cx="1680256" cy="881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Ευθύγραμμο βέλος σύνδεσης 35">
            <a:extLst>
              <a:ext uri="{FF2B5EF4-FFF2-40B4-BE49-F238E27FC236}">
                <a16:creationId xmlns:a16="http://schemas.microsoft.com/office/drawing/2014/main" id="{0DB1BD2E-CE18-736E-9AB6-010AC449CD0B}"/>
              </a:ext>
            </a:extLst>
          </p:cNvPr>
          <p:cNvCxnSpPr>
            <a:cxnSpLocks/>
          </p:cNvCxnSpPr>
          <p:nvPr/>
        </p:nvCxnSpPr>
        <p:spPr>
          <a:xfrm flipV="1">
            <a:off x="8264452" y="2088458"/>
            <a:ext cx="1296551" cy="164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Ευθύγραμμο βέλος σύνδεσης 37">
            <a:extLst>
              <a:ext uri="{FF2B5EF4-FFF2-40B4-BE49-F238E27FC236}">
                <a16:creationId xmlns:a16="http://schemas.microsoft.com/office/drawing/2014/main" id="{CC51FEFA-8848-751E-386C-F18867235F77}"/>
              </a:ext>
            </a:extLst>
          </p:cNvPr>
          <p:cNvCxnSpPr>
            <a:cxnSpLocks/>
          </p:cNvCxnSpPr>
          <p:nvPr/>
        </p:nvCxnSpPr>
        <p:spPr>
          <a:xfrm>
            <a:off x="7978588" y="2977436"/>
            <a:ext cx="1631577" cy="8863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4" name="Εικόνα 43">
            <a:extLst>
              <a:ext uri="{FF2B5EF4-FFF2-40B4-BE49-F238E27FC236}">
                <a16:creationId xmlns:a16="http://schemas.microsoft.com/office/drawing/2014/main" id="{BA5852E0-D9DF-B3A5-5059-F7435BCE1113}"/>
              </a:ext>
            </a:extLst>
          </p:cNvPr>
          <p:cNvPicPr>
            <a:picLocks noChangeAspect="1"/>
          </p:cNvPicPr>
          <p:nvPr/>
        </p:nvPicPr>
        <p:blipFill>
          <a:blip r:embed="rId7"/>
          <a:stretch>
            <a:fillRect/>
          </a:stretch>
        </p:blipFill>
        <p:spPr>
          <a:xfrm>
            <a:off x="2683426" y="4368542"/>
            <a:ext cx="3430466" cy="2058669"/>
          </a:xfrm>
          <a:prstGeom prst="rect">
            <a:avLst/>
          </a:prstGeom>
        </p:spPr>
      </p:pic>
      <p:pic>
        <p:nvPicPr>
          <p:cNvPr id="53" name="Εικόνα 52">
            <a:extLst>
              <a:ext uri="{FF2B5EF4-FFF2-40B4-BE49-F238E27FC236}">
                <a16:creationId xmlns:a16="http://schemas.microsoft.com/office/drawing/2014/main" id="{104649FF-A478-3184-87D6-281863762E04}"/>
              </a:ext>
            </a:extLst>
          </p:cNvPr>
          <p:cNvPicPr>
            <a:picLocks noChangeAspect="1"/>
          </p:cNvPicPr>
          <p:nvPr/>
        </p:nvPicPr>
        <p:blipFill>
          <a:blip r:embed="rId8"/>
          <a:stretch>
            <a:fillRect/>
          </a:stretch>
        </p:blipFill>
        <p:spPr>
          <a:xfrm>
            <a:off x="227928" y="4368542"/>
            <a:ext cx="1714649" cy="1767993"/>
          </a:xfrm>
          <a:prstGeom prst="rect">
            <a:avLst/>
          </a:prstGeom>
        </p:spPr>
      </p:pic>
      <p:cxnSp>
        <p:nvCxnSpPr>
          <p:cNvPr id="57" name="Ευθύγραμμο βέλος σύνδεσης 56">
            <a:extLst>
              <a:ext uri="{FF2B5EF4-FFF2-40B4-BE49-F238E27FC236}">
                <a16:creationId xmlns:a16="http://schemas.microsoft.com/office/drawing/2014/main" id="{508E0989-1CC0-1D75-14D3-8490266A3DD1}"/>
              </a:ext>
            </a:extLst>
          </p:cNvPr>
          <p:cNvCxnSpPr/>
          <p:nvPr/>
        </p:nvCxnSpPr>
        <p:spPr>
          <a:xfrm flipH="1" flipV="1">
            <a:off x="1942577" y="5397876"/>
            <a:ext cx="2082576" cy="8852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58" name="Content Placeholder 4">
            <a:extLst>
              <a:ext uri="{FF2B5EF4-FFF2-40B4-BE49-F238E27FC236}">
                <a16:creationId xmlns:a16="http://schemas.microsoft.com/office/drawing/2014/main" id="{807477BE-0999-211E-7FBA-B1EC635624BA}"/>
              </a:ext>
            </a:extLst>
          </p:cNvPr>
          <p:cNvSpPr txBox="1">
            <a:spLocks/>
          </p:cNvSpPr>
          <p:nvPr/>
        </p:nvSpPr>
        <p:spPr>
          <a:xfrm>
            <a:off x="224963" y="1133805"/>
            <a:ext cx="5763674" cy="35355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Abadi" panose="020B0604020104020204" pitchFamily="34" charset="0"/>
              </a:rPr>
              <a:t>Florida Launch sites</a:t>
            </a:r>
            <a:endParaRPr lang="en-US" sz="2000" dirty="0"/>
          </a:p>
        </p:txBody>
      </p:sp>
      <p:sp>
        <p:nvSpPr>
          <p:cNvPr id="59" name="Content Placeholder 4">
            <a:extLst>
              <a:ext uri="{FF2B5EF4-FFF2-40B4-BE49-F238E27FC236}">
                <a16:creationId xmlns:a16="http://schemas.microsoft.com/office/drawing/2014/main" id="{97A95FFA-BC3F-58CF-F67D-554F2B7062F4}"/>
              </a:ext>
            </a:extLst>
          </p:cNvPr>
          <p:cNvSpPr txBox="1">
            <a:spLocks/>
          </p:cNvSpPr>
          <p:nvPr/>
        </p:nvSpPr>
        <p:spPr>
          <a:xfrm>
            <a:off x="184557" y="3891382"/>
            <a:ext cx="4004479" cy="35355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Abadi" panose="020B0604020104020204" pitchFamily="34" charset="0"/>
              </a:rPr>
              <a:t>California Launch sites</a:t>
            </a:r>
          </a:p>
          <a:p>
            <a:pPr>
              <a:spcBef>
                <a:spcPts val="1400"/>
              </a:spcBef>
            </a:pPr>
            <a:endParaRPr lang="en-US" sz="2000" dirty="0"/>
          </a:p>
        </p:txBody>
      </p:sp>
      <p:sp>
        <p:nvSpPr>
          <p:cNvPr id="60" name="Content Placeholder 4">
            <a:extLst>
              <a:ext uri="{FF2B5EF4-FFF2-40B4-BE49-F238E27FC236}">
                <a16:creationId xmlns:a16="http://schemas.microsoft.com/office/drawing/2014/main" id="{91AC507C-B83C-21BC-C075-EA2A3B350533}"/>
              </a:ext>
            </a:extLst>
          </p:cNvPr>
          <p:cNvSpPr txBox="1">
            <a:spLocks/>
          </p:cNvSpPr>
          <p:nvPr/>
        </p:nvSpPr>
        <p:spPr>
          <a:xfrm>
            <a:off x="6504445" y="5397876"/>
            <a:ext cx="4004479" cy="7228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buClr>
                <a:schemeClr val="tx1"/>
              </a:buClr>
            </a:pPr>
            <a:r>
              <a:rPr lang="en-US" sz="1600" dirty="0">
                <a:solidFill>
                  <a:srgbClr val="FF0000"/>
                </a:solidFill>
                <a:latin typeface="Abadi" panose="020B0604020104020204" pitchFamily="34" charset="0"/>
              </a:rPr>
              <a:t>Red indicator </a:t>
            </a:r>
            <a:r>
              <a:rPr lang="en-US" sz="1600" dirty="0">
                <a:latin typeface="Abadi" panose="020B0604020104020204" pitchFamily="34" charset="0"/>
              </a:rPr>
              <a:t>shows a successful launch</a:t>
            </a:r>
          </a:p>
          <a:p>
            <a:pPr>
              <a:spcBef>
                <a:spcPts val="1400"/>
              </a:spcBef>
              <a:buClr>
                <a:schemeClr val="tx1"/>
              </a:buClr>
            </a:pPr>
            <a:r>
              <a:rPr lang="en-US" sz="1600" dirty="0">
                <a:solidFill>
                  <a:srgbClr val="00B050"/>
                </a:solidFill>
                <a:latin typeface="Abadi" panose="020B0604020104020204" pitchFamily="34" charset="0"/>
              </a:rPr>
              <a:t>Green indicator </a:t>
            </a:r>
            <a:r>
              <a:rPr lang="en-US" sz="1600" dirty="0">
                <a:latin typeface="Abadi" panose="020B0604020104020204" pitchFamily="34" charset="0"/>
              </a:rPr>
              <a:t>shows a failed launch</a:t>
            </a:r>
          </a:p>
          <a:p>
            <a:pPr>
              <a:spcBef>
                <a:spcPts val="1400"/>
              </a:spcBef>
            </a:pPr>
            <a:endParaRPr lang="en-US" sz="2000" dirty="0"/>
          </a:p>
        </p:txBody>
      </p:sp>
    </p:spTree>
    <p:extLst>
      <p:ext uri="{BB962C8B-B14F-4D97-AF65-F5344CB8AC3E}">
        <p14:creationId xmlns:p14="http://schemas.microsoft.com/office/powerpoint/2010/main" val="36278836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14" name="Εικόνα 13">
            <a:extLst>
              <a:ext uri="{FF2B5EF4-FFF2-40B4-BE49-F238E27FC236}">
                <a16:creationId xmlns:a16="http://schemas.microsoft.com/office/drawing/2014/main" id="{F92FAACE-1BAF-64DC-2BF2-D7F811C1651E}"/>
              </a:ext>
            </a:extLst>
          </p:cNvPr>
          <p:cNvPicPr>
            <a:picLocks noChangeAspect="1"/>
          </p:cNvPicPr>
          <p:nvPr/>
        </p:nvPicPr>
        <p:blipFill>
          <a:blip r:embed="rId2"/>
          <a:stretch>
            <a:fillRect/>
          </a:stretch>
        </p:blipFill>
        <p:spPr>
          <a:xfrm>
            <a:off x="735724" y="1582778"/>
            <a:ext cx="3020487" cy="2188094"/>
          </a:xfrm>
          <a:prstGeom prst="rect">
            <a:avLst/>
          </a:prstGeom>
        </p:spPr>
      </p:pic>
      <p:pic>
        <p:nvPicPr>
          <p:cNvPr id="20" name="Εικόνα 19">
            <a:extLst>
              <a:ext uri="{FF2B5EF4-FFF2-40B4-BE49-F238E27FC236}">
                <a16:creationId xmlns:a16="http://schemas.microsoft.com/office/drawing/2014/main" id="{45C69EFD-F5C7-CA6D-B858-C07772914236}"/>
              </a:ext>
            </a:extLst>
          </p:cNvPr>
          <p:cNvPicPr>
            <a:picLocks noChangeAspect="1"/>
          </p:cNvPicPr>
          <p:nvPr/>
        </p:nvPicPr>
        <p:blipFill>
          <a:blip r:embed="rId3"/>
          <a:stretch>
            <a:fillRect/>
          </a:stretch>
        </p:blipFill>
        <p:spPr>
          <a:xfrm>
            <a:off x="5307559" y="2234451"/>
            <a:ext cx="5037257" cy="2644369"/>
          </a:xfrm>
          <a:prstGeom prst="rect">
            <a:avLst/>
          </a:prstGeom>
        </p:spPr>
      </p:pic>
      <p:pic>
        <p:nvPicPr>
          <p:cNvPr id="22" name="Εικόνα 21">
            <a:extLst>
              <a:ext uri="{FF2B5EF4-FFF2-40B4-BE49-F238E27FC236}">
                <a16:creationId xmlns:a16="http://schemas.microsoft.com/office/drawing/2014/main" id="{41339445-EA88-00AB-2EE6-6C8712671F85}"/>
              </a:ext>
            </a:extLst>
          </p:cNvPr>
          <p:cNvPicPr>
            <a:picLocks noChangeAspect="1"/>
          </p:cNvPicPr>
          <p:nvPr/>
        </p:nvPicPr>
        <p:blipFill>
          <a:blip r:embed="rId4"/>
          <a:stretch>
            <a:fillRect/>
          </a:stretch>
        </p:blipFill>
        <p:spPr>
          <a:xfrm>
            <a:off x="776510" y="4277860"/>
            <a:ext cx="3703641" cy="2255715"/>
          </a:xfrm>
          <a:prstGeom prst="rect">
            <a:avLst/>
          </a:prstGeom>
        </p:spPr>
      </p:pic>
      <p:cxnSp>
        <p:nvCxnSpPr>
          <p:cNvPr id="24" name="Ευθύγραμμο βέλος σύνδεσης 23">
            <a:extLst>
              <a:ext uri="{FF2B5EF4-FFF2-40B4-BE49-F238E27FC236}">
                <a16:creationId xmlns:a16="http://schemas.microsoft.com/office/drawing/2014/main" id="{FED418DE-5ACE-14D3-C702-CD2DFF6A1D6D}"/>
              </a:ext>
            </a:extLst>
          </p:cNvPr>
          <p:cNvCxnSpPr>
            <a:cxnSpLocks/>
          </p:cNvCxnSpPr>
          <p:nvPr/>
        </p:nvCxnSpPr>
        <p:spPr>
          <a:xfrm flipH="1" flipV="1">
            <a:off x="3797161" y="2101675"/>
            <a:ext cx="1931286" cy="1327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Ευθύγραμμο βέλος σύνδεσης 25">
            <a:extLst>
              <a:ext uri="{FF2B5EF4-FFF2-40B4-BE49-F238E27FC236}">
                <a16:creationId xmlns:a16="http://schemas.microsoft.com/office/drawing/2014/main" id="{3A44375A-09C6-394D-BA1D-7DE9FE467263}"/>
              </a:ext>
            </a:extLst>
          </p:cNvPr>
          <p:cNvCxnSpPr>
            <a:cxnSpLocks/>
          </p:cNvCxnSpPr>
          <p:nvPr/>
        </p:nvCxnSpPr>
        <p:spPr>
          <a:xfrm flipH="1">
            <a:off x="4595020" y="4878820"/>
            <a:ext cx="1931286" cy="5268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Content Placeholder 4">
            <a:extLst>
              <a:ext uri="{FF2B5EF4-FFF2-40B4-BE49-F238E27FC236}">
                <a16:creationId xmlns:a16="http://schemas.microsoft.com/office/drawing/2014/main" id="{59F1AD86-9880-9E9D-ABC2-F6D4330D85ED}"/>
              </a:ext>
            </a:extLst>
          </p:cNvPr>
          <p:cNvSpPr txBox="1">
            <a:spLocks/>
          </p:cNvSpPr>
          <p:nvPr/>
        </p:nvSpPr>
        <p:spPr>
          <a:xfrm>
            <a:off x="6027811" y="1850574"/>
            <a:ext cx="5763674" cy="353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600" dirty="0">
                <a:latin typeface="Abadi" panose="020B0604020104020204" pitchFamily="34" charset="0"/>
              </a:rPr>
              <a:t>Distance to closest highway and coast</a:t>
            </a:r>
            <a:endParaRPr lang="en-US" sz="1600" dirty="0"/>
          </a:p>
        </p:txBody>
      </p:sp>
      <p:sp>
        <p:nvSpPr>
          <p:cNvPr id="34" name="Content Placeholder 4">
            <a:extLst>
              <a:ext uri="{FF2B5EF4-FFF2-40B4-BE49-F238E27FC236}">
                <a16:creationId xmlns:a16="http://schemas.microsoft.com/office/drawing/2014/main" id="{7A401BA8-0416-BED9-6A3F-599BB3152C46}"/>
              </a:ext>
            </a:extLst>
          </p:cNvPr>
          <p:cNvSpPr txBox="1">
            <a:spLocks/>
          </p:cNvSpPr>
          <p:nvPr/>
        </p:nvSpPr>
        <p:spPr>
          <a:xfrm>
            <a:off x="4541231" y="5588856"/>
            <a:ext cx="2809827" cy="3535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600" dirty="0">
                <a:latin typeface="Abadi" panose="020B0604020104020204" pitchFamily="34" charset="0"/>
              </a:rPr>
              <a:t>Distance to closest city</a:t>
            </a:r>
            <a:endParaRPr lang="en-US" sz="1600" dirty="0"/>
          </a:p>
        </p:txBody>
      </p:sp>
      <p:sp>
        <p:nvSpPr>
          <p:cNvPr id="35" name="Content Placeholder 4">
            <a:extLst>
              <a:ext uri="{FF2B5EF4-FFF2-40B4-BE49-F238E27FC236}">
                <a16:creationId xmlns:a16="http://schemas.microsoft.com/office/drawing/2014/main" id="{CE84C5C4-F00E-7D1F-0BB8-2874A6B77CDD}"/>
              </a:ext>
            </a:extLst>
          </p:cNvPr>
          <p:cNvSpPr txBox="1">
            <a:spLocks/>
          </p:cNvSpPr>
          <p:nvPr/>
        </p:nvSpPr>
        <p:spPr>
          <a:xfrm>
            <a:off x="1182995" y="1241129"/>
            <a:ext cx="3020487" cy="3535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600" dirty="0">
                <a:latin typeface="Abadi" panose="020B0604020104020204" pitchFamily="34" charset="0"/>
              </a:rPr>
              <a:t>Distance to closest railroad</a:t>
            </a:r>
            <a:endParaRPr lang="en-US" sz="1600" dirty="0"/>
          </a:p>
        </p:txBody>
      </p:sp>
    </p:spTree>
    <p:extLst>
      <p:ext uri="{BB962C8B-B14F-4D97-AF65-F5344CB8AC3E}">
        <p14:creationId xmlns:p14="http://schemas.microsoft.com/office/powerpoint/2010/main" val="5370440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40</a:t>
            </a:fld>
            <a:endParaRPr lang="en-US" dirty="0"/>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7" name="Εικόνα 6">
            <a:extLst>
              <a:ext uri="{FF2B5EF4-FFF2-40B4-BE49-F238E27FC236}">
                <a16:creationId xmlns:a16="http://schemas.microsoft.com/office/drawing/2014/main" id="{CFF627C3-077D-C33A-FBA8-7E6C3000A468}"/>
              </a:ext>
            </a:extLst>
          </p:cNvPr>
          <p:cNvPicPr>
            <a:picLocks noChangeAspect="1"/>
          </p:cNvPicPr>
          <p:nvPr/>
        </p:nvPicPr>
        <p:blipFill>
          <a:blip r:embed="rId3"/>
          <a:stretch>
            <a:fillRect/>
          </a:stretch>
        </p:blipFill>
        <p:spPr>
          <a:xfrm>
            <a:off x="770011" y="1584231"/>
            <a:ext cx="9830566" cy="3689537"/>
          </a:xfrm>
          <a:prstGeom prst="rect">
            <a:avLst/>
          </a:prstGeom>
        </p:spPr>
      </p:pic>
      <p:sp>
        <p:nvSpPr>
          <p:cNvPr id="9" name="Content Placeholder 4">
            <a:extLst>
              <a:ext uri="{FF2B5EF4-FFF2-40B4-BE49-F238E27FC236}">
                <a16:creationId xmlns:a16="http://schemas.microsoft.com/office/drawing/2014/main" id="{23B841C2-D4FF-D703-10AD-E676E7EC157B}"/>
              </a:ext>
            </a:extLst>
          </p:cNvPr>
          <p:cNvSpPr txBox="1">
            <a:spLocks/>
          </p:cNvSpPr>
          <p:nvPr/>
        </p:nvSpPr>
        <p:spPr>
          <a:xfrm>
            <a:off x="770011" y="5467645"/>
            <a:ext cx="8669824" cy="3535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600" dirty="0">
                <a:latin typeface="Abadi" panose="020B0604020104020204" pitchFamily="34" charset="0"/>
              </a:rPr>
              <a:t>The KSC LC-39A launch site had the most successful launch rate between all sites </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pic>
        <p:nvPicPr>
          <p:cNvPr id="7" name="Εικόνα 6">
            <a:extLst>
              <a:ext uri="{FF2B5EF4-FFF2-40B4-BE49-F238E27FC236}">
                <a16:creationId xmlns:a16="http://schemas.microsoft.com/office/drawing/2014/main" id="{069F2200-6649-23DF-B0A9-6D45EF0EDCF5}"/>
              </a:ext>
            </a:extLst>
          </p:cNvPr>
          <p:cNvPicPr>
            <a:picLocks noChangeAspect="1"/>
          </p:cNvPicPr>
          <p:nvPr/>
        </p:nvPicPr>
        <p:blipFill>
          <a:blip r:embed="rId2"/>
          <a:stretch>
            <a:fillRect/>
          </a:stretch>
        </p:blipFill>
        <p:spPr>
          <a:xfrm>
            <a:off x="385762" y="1144711"/>
            <a:ext cx="11420475" cy="4286250"/>
          </a:xfrm>
          <a:prstGeom prst="rect">
            <a:avLst/>
          </a:prstGeom>
        </p:spPr>
      </p:pic>
      <p:sp>
        <p:nvSpPr>
          <p:cNvPr id="8" name="Content Placeholder 4">
            <a:extLst>
              <a:ext uri="{FF2B5EF4-FFF2-40B4-BE49-F238E27FC236}">
                <a16:creationId xmlns:a16="http://schemas.microsoft.com/office/drawing/2014/main" id="{0EF120DA-D7C4-FE2A-9465-32AEE8640ACF}"/>
              </a:ext>
            </a:extLst>
          </p:cNvPr>
          <p:cNvSpPr txBox="1">
            <a:spLocks/>
          </p:cNvSpPr>
          <p:nvPr/>
        </p:nvSpPr>
        <p:spPr>
          <a:xfrm>
            <a:off x="770011" y="5467644"/>
            <a:ext cx="8669824" cy="66261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600" dirty="0">
                <a:latin typeface="Abadi" panose="020B0604020104020204" pitchFamily="34" charset="0"/>
              </a:rPr>
              <a:t>The KSC LC-39A launch site achieved a 76.9% success launch rate. It’s the highest among all launch sites.  </a:t>
            </a:r>
          </a:p>
        </p:txBody>
      </p:sp>
    </p:spTree>
    <p:extLst>
      <p:ext uri="{BB962C8B-B14F-4D97-AF65-F5344CB8AC3E}">
        <p14:creationId xmlns:p14="http://schemas.microsoft.com/office/powerpoint/2010/main" val="35531007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43</a:t>
            </a:fld>
            <a:endParaRPr lang="en-US" sz="1200">
              <a:solidFill>
                <a:schemeClr val="tx1">
                  <a:tint val="75000"/>
                </a:schemeClr>
              </a:solidFill>
              <a:latin typeface="+mn-lt"/>
            </a:endParaRPr>
          </a:p>
        </p:txBody>
      </p:sp>
      <p:pic>
        <p:nvPicPr>
          <p:cNvPr id="5" name="Εικόνα 4">
            <a:extLst>
              <a:ext uri="{FF2B5EF4-FFF2-40B4-BE49-F238E27FC236}">
                <a16:creationId xmlns:a16="http://schemas.microsoft.com/office/drawing/2014/main" id="{1A58CFE8-93AB-A63B-054E-24856B454C5E}"/>
              </a:ext>
            </a:extLst>
          </p:cNvPr>
          <p:cNvPicPr>
            <a:picLocks noChangeAspect="1"/>
          </p:cNvPicPr>
          <p:nvPr/>
        </p:nvPicPr>
        <p:blipFill>
          <a:blip r:embed="rId2"/>
          <a:stretch>
            <a:fillRect/>
          </a:stretch>
        </p:blipFill>
        <p:spPr>
          <a:xfrm>
            <a:off x="152401" y="1588415"/>
            <a:ext cx="11636188" cy="2893938"/>
          </a:xfrm>
          <a:prstGeom prst="rect">
            <a:avLst/>
          </a:prstGeom>
        </p:spPr>
      </p:pic>
      <p:sp>
        <p:nvSpPr>
          <p:cNvPr id="6" name="Content Placeholder 4">
            <a:extLst>
              <a:ext uri="{FF2B5EF4-FFF2-40B4-BE49-F238E27FC236}">
                <a16:creationId xmlns:a16="http://schemas.microsoft.com/office/drawing/2014/main" id="{8AA73E4A-2C65-1FE1-8658-35A14AFA8C89}"/>
              </a:ext>
            </a:extLst>
          </p:cNvPr>
          <p:cNvSpPr txBox="1">
            <a:spLocks/>
          </p:cNvSpPr>
          <p:nvPr/>
        </p:nvSpPr>
        <p:spPr>
          <a:xfrm>
            <a:off x="420387" y="4597177"/>
            <a:ext cx="8669824" cy="118443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endParaRPr lang="en-US" sz="1600" dirty="0">
              <a:latin typeface="Abadi" panose="020B0604020104020204" pitchFamily="34" charset="0"/>
            </a:endParaRPr>
          </a:p>
          <a:p>
            <a:pPr>
              <a:spcBef>
                <a:spcPts val="1400"/>
              </a:spcBef>
            </a:pPr>
            <a:r>
              <a:rPr lang="en-US" sz="1600" dirty="0">
                <a:latin typeface="Abadi" panose="020B0604020104020204" pitchFamily="34" charset="0"/>
              </a:rPr>
              <a:t>The conclusion we can draw from the above diagram is</a:t>
            </a:r>
            <a:r>
              <a:rPr lang="el-GR" sz="1600" dirty="0">
                <a:latin typeface="Abadi" panose="020B0604020104020204" pitchFamily="34" charset="0"/>
              </a:rPr>
              <a:t> </a:t>
            </a:r>
            <a:r>
              <a:rPr lang="en-US" sz="1600" dirty="0">
                <a:latin typeface="Abadi" panose="020B0604020104020204" pitchFamily="34" charset="0"/>
              </a:rPr>
              <a:t>that the success rates of low weighted payloads (below 4000 kg) is higher than that of the heavier ones.    </a:t>
            </a:r>
          </a:p>
        </p:txBody>
      </p:sp>
    </p:spTree>
    <p:extLst>
      <p:ext uri="{BB962C8B-B14F-4D97-AF65-F5344CB8AC3E}">
        <p14:creationId xmlns:p14="http://schemas.microsoft.com/office/powerpoint/2010/main" val="24107926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43124" y="83953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All the models have equal predicted accuracy</a:t>
            </a:r>
          </a:p>
          <a:p>
            <a:pPr>
              <a:spcBef>
                <a:spcPts val="1400"/>
              </a:spcBef>
            </a:pPr>
            <a:endParaRPr lang="en-US" sz="1800" dirty="0"/>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45</a:t>
            </a:fld>
            <a:endParaRPr lang="en-US" sz="1200">
              <a:solidFill>
                <a:schemeClr val="tx1">
                  <a:lumMod val="50000"/>
                  <a:lumOff val="50000"/>
                </a:schemeClr>
              </a:solidFill>
              <a:latin typeface="+mn-lt"/>
            </a:endParaRPr>
          </a:p>
        </p:txBody>
      </p:sp>
      <p:pic>
        <p:nvPicPr>
          <p:cNvPr id="8" name="Εικόνα 7">
            <a:extLst>
              <a:ext uri="{FF2B5EF4-FFF2-40B4-BE49-F238E27FC236}">
                <a16:creationId xmlns:a16="http://schemas.microsoft.com/office/drawing/2014/main" id="{DA74CE47-6F2A-65B6-9946-4F80059C4580}"/>
              </a:ext>
            </a:extLst>
          </p:cNvPr>
          <p:cNvPicPr>
            <a:picLocks noChangeAspect="1"/>
          </p:cNvPicPr>
          <p:nvPr/>
        </p:nvPicPr>
        <p:blipFill>
          <a:blip r:embed="rId2"/>
          <a:stretch>
            <a:fillRect/>
          </a:stretch>
        </p:blipFill>
        <p:spPr>
          <a:xfrm>
            <a:off x="554416" y="2874573"/>
            <a:ext cx="10668925" cy="2789162"/>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a:t>
            </a:r>
          </a:p>
          <a:p>
            <a:pPr>
              <a:lnSpc>
                <a:spcPct val="100000"/>
              </a:lnSpc>
              <a:spcBef>
                <a:spcPts val="1400"/>
              </a:spcBef>
            </a:pPr>
            <a:r>
              <a:rPr lang="en-US" sz="2200" dirty="0">
                <a:solidFill>
                  <a:schemeClr val="accent3">
                    <a:lumMod val="25000"/>
                  </a:schemeClr>
                </a:solidFill>
                <a:latin typeface="Abadi" panose="020B0604020104020204" pitchFamily="34" charset="0"/>
              </a:rPr>
              <a:t>The only problem is that although the model seems to predict the successful landings (True Positives) it does not seem to do the same for the failed ones.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https://github.com/Dmnik14/Applied-Data-Science-Capstone-SpaceX/blob/main/Space%20X%20Assignment_data%20collection.ipynb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8" name="Εικόνα 7">
            <a:extLst>
              <a:ext uri="{FF2B5EF4-FFF2-40B4-BE49-F238E27FC236}">
                <a16:creationId xmlns:a16="http://schemas.microsoft.com/office/drawing/2014/main" id="{ED878373-DF8B-82A8-E1D2-44E29265A544}"/>
              </a:ext>
            </a:extLst>
          </p:cNvPr>
          <p:cNvPicPr>
            <a:picLocks noChangeAspect="1"/>
          </p:cNvPicPr>
          <p:nvPr/>
        </p:nvPicPr>
        <p:blipFill>
          <a:blip r:embed="rId4"/>
          <a:stretch>
            <a:fillRect/>
          </a:stretch>
        </p:blipFill>
        <p:spPr>
          <a:xfrm>
            <a:off x="6075737" y="1287595"/>
            <a:ext cx="5840683" cy="2246180"/>
          </a:xfrm>
          <a:prstGeom prst="rect">
            <a:avLst/>
          </a:prstGeom>
        </p:spPr>
      </p:pic>
      <p:pic>
        <p:nvPicPr>
          <p:cNvPr id="11" name="Εικόνα 10">
            <a:extLst>
              <a:ext uri="{FF2B5EF4-FFF2-40B4-BE49-F238E27FC236}">
                <a16:creationId xmlns:a16="http://schemas.microsoft.com/office/drawing/2014/main" id="{3D291750-9FD0-613B-D3C7-558B082F77F4}"/>
              </a:ext>
            </a:extLst>
          </p:cNvPr>
          <p:cNvPicPr>
            <a:picLocks noChangeAspect="1"/>
          </p:cNvPicPr>
          <p:nvPr/>
        </p:nvPicPr>
        <p:blipFill>
          <a:blip r:embed="rId5"/>
          <a:stretch>
            <a:fillRect/>
          </a:stretch>
        </p:blipFill>
        <p:spPr>
          <a:xfrm>
            <a:off x="6075737" y="3703322"/>
            <a:ext cx="5840683" cy="240029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https://github.com/Dmnik14/Applied-Data-Science-Capstone-SpaceX/blob/main/Space%20X%20Assignment_data%20wrangling.ipynb</a:t>
            </a:r>
            <a:endParaRPr lang="en-US" sz="2200" dirty="0">
              <a:solidFill>
                <a:srgbClr val="FF0000"/>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8" name="Εικόνα 7">
            <a:extLst>
              <a:ext uri="{FF2B5EF4-FFF2-40B4-BE49-F238E27FC236}">
                <a16:creationId xmlns:a16="http://schemas.microsoft.com/office/drawing/2014/main" id="{ED69269F-B743-EC8A-5B07-A25D03F03AB4}"/>
              </a:ext>
            </a:extLst>
          </p:cNvPr>
          <p:cNvPicPr>
            <a:picLocks noChangeAspect="1"/>
          </p:cNvPicPr>
          <p:nvPr/>
        </p:nvPicPr>
        <p:blipFill>
          <a:blip r:embed="rId4"/>
          <a:stretch>
            <a:fillRect/>
          </a:stretch>
        </p:blipFill>
        <p:spPr>
          <a:xfrm>
            <a:off x="5733316" y="1321811"/>
            <a:ext cx="5384619" cy="2785369"/>
          </a:xfrm>
          <a:prstGeom prst="rect">
            <a:avLst/>
          </a:prstGeom>
        </p:spPr>
      </p:pic>
      <p:pic>
        <p:nvPicPr>
          <p:cNvPr id="10" name="Εικόνα 9">
            <a:extLst>
              <a:ext uri="{FF2B5EF4-FFF2-40B4-BE49-F238E27FC236}">
                <a16:creationId xmlns:a16="http://schemas.microsoft.com/office/drawing/2014/main" id="{CB1A2442-60F1-EF1A-D2C1-BB0C6522D20E}"/>
              </a:ext>
            </a:extLst>
          </p:cNvPr>
          <p:cNvPicPr>
            <a:picLocks noChangeAspect="1"/>
          </p:cNvPicPr>
          <p:nvPr/>
        </p:nvPicPr>
        <p:blipFill>
          <a:blip r:embed="rId5"/>
          <a:stretch>
            <a:fillRect/>
          </a:stretch>
        </p:blipFill>
        <p:spPr>
          <a:xfrm>
            <a:off x="5733316" y="4224312"/>
            <a:ext cx="5384109" cy="1684129"/>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3637</TotalTime>
  <Words>1953</Words>
  <Application>Microsoft Office PowerPoint</Application>
  <PresentationFormat>Ευρεία οθόνη</PresentationFormat>
  <Paragraphs>221</Paragraphs>
  <Slides>48</Slides>
  <Notes>3</Notes>
  <HiddenSlides>0</HiddenSlides>
  <MMClips>0</MMClips>
  <ScaleCrop>false</ScaleCrop>
  <HeadingPairs>
    <vt:vector size="6" baseType="variant">
      <vt:variant>
        <vt:lpstr>Γραμματοσειρές που χρησιμοποιούνται</vt:lpstr>
      </vt:variant>
      <vt:variant>
        <vt:i4>6</vt:i4>
      </vt:variant>
      <vt:variant>
        <vt:lpstr>Θέμα</vt:lpstr>
      </vt:variant>
      <vt:variant>
        <vt:i4>1</vt:i4>
      </vt:variant>
      <vt:variant>
        <vt:lpstr>Τίτλοι διαφανειών</vt:lpstr>
      </vt:variant>
      <vt:variant>
        <vt:i4>48</vt:i4>
      </vt:variant>
    </vt:vector>
  </HeadingPairs>
  <TitlesOfParts>
    <vt:vector size="55" baseType="lpstr">
      <vt:lpstr>Abadi</vt:lpstr>
      <vt:lpstr>Arial</vt:lpstr>
      <vt:lpstr>Calibri</vt:lpstr>
      <vt:lpstr>Calibri Light</vt:lpstr>
      <vt:lpstr>IBM Plex Mono SemiBold</vt:lpstr>
      <vt:lpstr>IBM Plex Mono Text</vt:lpstr>
      <vt:lpstr>Custom Design</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Nikos Doumouras</cp:lastModifiedBy>
  <cp:revision>207</cp:revision>
  <dcterms:created xsi:type="dcterms:W3CDTF">2021-04-29T18:58:34Z</dcterms:created>
  <dcterms:modified xsi:type="dcterms:W3CDTF">2022-12-19T20:10:24Z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